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elveticish" charset="1" panose="020B0604020202020204"/>
      <p:regular r:id="rId10"/>
    </p:embeddedFont>
    <p:embeddedFont>
      <p:font typeface="Helveticish Bold" charset="1" panose="020B0704020202020204"/>
      <p:regular r:id="rId11"/>
    </p:embeddedFont>
    <p:embeddedFont>
      <p:font typeface="Helveticish Italics" charset="1" panose="020B0604020202090204"/>
      <p:regular r:id="rId12"/>
    </p:embeddedFont>
    <p:embeddedFont>
      <p:font typeface="Helveticish Bold Italics" charset="1" panose="020B0704020202090204"/>
      <p:regular r:id="rId13"/>
    </p:embeddedFont>
    <p:embeddedFont>
      <p:font typeface="Montserrat" charset="1" panose="00000500000000000000"/>
      <p:regular r:id="rId14"/>
    </p:embeddedFont>
    <p:embeddedFont>
      <p:font typeface="Montserrat Bold" charset="1" panose="00000800000000000000"/>
      <p:regular r:id="rId15"/>
    </p:embeddedFont>
    <p:embeddedFont>
      <p:font typeface="Montserrat Italics" charset="1" panose="00000500000000000000"/>
      <p:regular r:id="rId16"/>
    </p:embeddedFont>
    <p:embeddedFont>
      <p:font typeface="Montserrat Bold Italics" charset="1" panose="00000800000000000000"/>
      <p:regular r:id="rId17"/>
    </p:embeddedFont>
    <p:embeddedFont>
      <p:font typeface="Montserrat Thin" charset="1" panose="00000300000000000000"/>
      <p:regular r:id="rId18"/>
    </p:embeddedFont>
    <p:embeddedFont>
      <p:font typeface="Montserrat Thin Italics" charset="1" panose="00000300000000000000"/>
      <p:regular r:id="rId19"/>
    </p:embeddedFont>
    <p:embeddedFont>
      <p:font typeface="Montserrat Extra-Light" charset="1" panose="00000300000000000000"/>
      <p:regular r:id="rId20"/>
    </p:embeddedFont>
    <p:embeddedFont>
      <p:font typeface="Montserrat Extra-Light Italics" charset="1" panose="00000300000000000000"/>
      <p:regular r:id="rId21"/>
    </p:embeddedFont>
    <p:embeddedFont>
      <p:font typeface="Montserrat Light" charset="1" panose="00000400000000000000"/>
      <p:regular r:id="rId22"/>
    </p:embeddedFont>
    <p:embeddedFont>
      <p:font typeface="Montserrat Light Italics" charset="1" panose="00000400000000000000"/>
      <p:regular r:id="rId23"/>
    </p:embeddedFont>
    <p:embeddedFont>
      <p:font typeface="Montserrat Medium" charset="1" panose="00000600000000000000"/>
      <p:regular r:id="rId24"/>
    </p:embeddedFont>
    <p:embeddedFont>
      <p:font typeface="Montserrat Medium Italics" charset="1" panose="00000600000000000000"/>
      <p:regular r:id="rId25"/>
    </p:embeddedFont>
    <p:embeddedFont>
      <p:font typeface="Montserrat Semi-Bold" charset="1" panose="00000700000000000000"/>
      <p:regular r:id="rId26"/>
    </p:embeddedFont>
    <p:embeddedFont>
      <p:font typeface="Montserrat Semi-Bold Italics" charset="1" panose="00000700000000000000"/>
      <p:regular r:id="rId27"/>
    </p:embeddedFont>
    <p:embeddedFont>
      <p:font typeface="Montserrat Ultra-Bold" charset="1" panose="00000900000000000000"/>
      <p:regular r:id="rId28"/>
    </p:embeddedFont>
    <p:embeddedFont>
      <p:font typeface="Montserrat Ultra-Bold Italics" charset="1" panose="00000900000000000000"/>
      <p:regular r:id="rId29"/>
    </p:embeddedFont>
    <p:embeddedFont>
      <p:font typeface="Montserrat Heavy" charset="1" panose="00000A00000000000000"/>
      <p:regular r:id="rId30"/>
    </p:embeddedFont>
    <p:embeddedFont>
      <p:font typeface="Montserrat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96" t="-8677" r="0" b="-151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32618" y="9259069"/>
            <a:ext cx="6257356" cy="3481366"/>
          </a:xfrm>
          <a:custGeom>
            <a:avLst/>
            <a:gdLst/>
            <a:ahLst/>
            <a:cxnLst/>
            <a:rect r="r" b="b" t="t" l="l"/>
            <a:pathLst>
              <a:path h="3481366" w="6257356">
                <a:moveTo>
                  <a:pt x="0" y="0"/>
                </a:moveTo>
                <a:lnTo>
                  <a:pt x="6257356" y="0"/>
                </a:lnTo>
                <a:lnTo>
                  <a:pt x="6257356" y="3481366"/>
                </a:lnTo>
                <a:lnTo>
                  <a:pt x="0" y="3481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45954" y="-1026975"/>
            <a:ext cx="7315200" cy="4109812"/>
          </a:xfrm>
          <a:custGeom>
            <a:avLst/>
            <a:gdLst/>
            <a:ahLst/>
            <a:cxnLst/>
            <a:rect r="r" b="b" t="t" l="l"/>
            <a:pathLst>
              <a:path h="4109812" w="7315200">
                <a:moveTo>
                  <a:pt x="0" y="0"/>
                </a:moveTo>
                <a:lnTo>
                  <a:pt x="7315200" y="0"/>
                </a:lnTo>
                <a:lnTo>
                  <a:pt x="7315200" y="4109812"/>
                </a:lnTo>
                <a:lnTo>
                  <a:pt x="0" y="41098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4154994" y="-1972789"/>
            <a:ext cx="5393450" cy="3000720"/>
          </a:xfrm>
          <a:custGeom>
            <a:avLst/>
            <a:gdLst/>
            <a:ahLst/>
            <a:cxnLst/>
            <a:rect r="r" b="b" t="t" l="l"/>
            <a:pathLst>
              <a:path h="3000720" w="5393450">
                <a:moveTo>
                  <a:pt x="0" y="0"/>
                </a:moveTo>
                <a:lnTo>
                  <a:pt x="5393451" y="0"/>
                </a:lnTo>
                <a:lnTo>
                  <a:pt x="5393451" y="3000720"/>
                </a:lnTo>
                <a:lnTo>
                  <a:pt x="0" y="3000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433878" cy="1433878"/>
          </a:xfrm>
          <a:custGeom>
            <a:avLst/>
            <a:gdLst/>
            <a:ahLst/>
            <a:cxnLst/>
            <a:rect r="r" b="b" t="t" l="l"/>
            <a:pathLst>
              <a:path h="1433878" w="1433878">
                <a:moveTo>
                  <a:pt x="0" y="0"/>
                </a:moveTo>
                <a:lnTo>
                  <a:pt x="1433878" y="0"/>
                </a:lnTo>
                <a:lnTo>
                  <a:pt x="1433878" y="1433878"/>
                </a:lnTo>
                <a:lnTo>
                  <a:pt x="0" y="14338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26470" y="2985349"/>
            <a:ext cx="9045418" cy="464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782"/>
              </a:lnSpc>
            </a:pPr>
            <a:r>
              <a:rPr lang="en-US" sz="13091">
                <a:solidFill>
                  <a:srgbClr val="FFFFFF"/>
                </a:solidFill>
                <a:latin typeface="Helveticish Bold"/>
              </a:rPr>
              <a:t>Financial Analysis Dashboard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26470" y="1761356"/>
            <a:ext cx="6450684" cy="62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7"/>
              </a:lnSpc>
            </a:pPr>
            <a:r>
              <a:rPr lang="en-US" sz="4223">
                <a:solidFill>
                  <a:srgbClr val="FFFFFF"/>
                </a:solidFill>
                <a:latin typeface="Helveticish"/>
              </a:rPr>
              <a:t>By Ashish Sawant.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A1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49290" y="8957655"/>
            <a:ext cx="7315200" cy="4069911"/>
          </a:xfrm>
          <a:custGeom>
            <a:avLst/>
            <a:gdLst/>
            <a:ahLst/>
            <a:cxnLst/>
            <a:rect r="r" b="b" t="t" l="l"/>
            <a:pathLst>
              <a:path h="4069911" w="7315200">
                <a:moveTo>
                  <a:pt x="0" y="0"/>
                </a:moveTo>
                <a:lnTo>
                  <a:pt x="7315200" y="0"/>
                </a:lnTo>
                <a:lnTo>
                  <a:pt x="7315200" y="4069911"/>
                </a:lnTo>
                <a:lnTo>
                  <a:pt x="0" y="406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402402" y="-2455166"/>
            <a:ext cx="7315200" cy="4069911"/>
          </a:xfrm>
          <a:custGeom>
            <a:avLst/>
            <a:gdLst/>
            <a:ahLst/>
            <a:cxnLst/>
            <a:rect r="r" b="b" t="t" l="l"/>
            <a:pathLst>
              <a:path h="4069911" w="7315200">
                <a:moveTo>
                  <a:pt x="0" y="0"/>
                </a:moveTo>
                <a:lnTo>
                  <a:pt x="7315200" y="0"/>
                </a:lnTo>
                <a:lnTo>
                  <a:pt x="7315200" y="4069911"/>
                </a:lnTo>
                <a:lnTo>
                  <a:pt x="0" y="406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07245"/>
            <a:ext cx="15805853" cy="8872511"/>
          </a:xfrm>
          <a:custGeom>
            <a:avLst/>
            <a:gdLst/>
            <a:ahLst/>
            <a:cxnLst/>
            <a:rect r="r" b="b" t="t" l="l"/>
            <a:pathLst>
              <a:path h="8872511" w="15805853">
                <a:moveTo>
                  <a:pt x="0" y="0"/>
                </a:moveTo>
                <a:lnTo>
                  <a:pt x="15805853" y="0"/>
                </a:lnTo>
                <a:lnTo>
                  <a:pt x="15805853" y="8872510"/>
                </a:lnTo>
                <a:lnTo>
                  <a:pt x="0" y="8872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A1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49290" y="8957655"/>
            <a:ext cx="7315200" cy="4069911"/>
          </a:xfrm>
          <a:custGeom>
            <a:avLst/>
            <a:gdLst/>
            <a:ahLst/>
            <a:cxnLst/>
            <a:rect r="r" b="b" t="t" l="l"/>
            <a:pathLst>
              <a:path h="4069911" w="7315200">
                <a:moveTo>
                  <a:pt x="0" y="0"/>
                </a:moveTo>
                <a:lnTo>
                  <a:pt x="7315200" y="0"/>
                </a:lnTo>
                <a:lnTo>
                  <a:pt x="7315200" y="4069911"/>
                </a:lnTo>
                <a:lnTo>
                  <a:pt x="0" y="406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44701" y="-766504"/>
            <a:ext cx="7315200" cy="4109812"/>
          </a:xfrm>
          <a:custGeom>
            <a:avLst/>
            <a:gdLst/>
            <a:ahLst/>
            <a:cxnLst/>
            <a:rect r="r" b="b" t="t" l="l"/>
            <a:pathLst>
              <a:path h="4109812" w="7315200">
                <a:moveTo>
                  <a:pt x="0" y="0"/>
                </a:moveTo>
                <a:lnTo>
                  <a:pt x="7315200" y="0"/>
                </a:lnTo>
                <a:lnTo>
                  <a:pt x="7315200" y="4109813"/>
                </a:lnTo>
                <a:lnTo>
                  <a:pt x="0" y="4109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07522" y="718807"/>
            <a:ext cx="8672492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elveticish Bold"/>
              </a:rPr>
              <a:t>Key Insights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5102" y="2145343"/>
            <a:ext cx="15218865" cy="7730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4802" indent="-352401" lvl="1">
              <a:lnSpc>
                <a:spcPts val="4407"/>
              </a:lnSpc>
              <a:buAutoNum type="arabicPeriod" startAt="1"/>
            </a:pPr>
            <a:r>
              <a:rPr lang="en-US" sz="3264" spc="195">
                <a:solidFill>
                  <a:srgbClr val="FFFFFF"/>
                </a:solidFill>
                <a:latin typeface="Montserrat"/>
                <a:ea typeface="Montserrat"/>
              </a:rPr>
              <a:t>New York leads in revenue generation with 💵 $8.3 million USD, with smartphone sales accounting for a significant portion, generating 💰 $10 million USD in revenue.</a:t>
            </a:r>
          </a:p>
          <a:p>
            <a:pPr marL="704802" indent="-352401" lvl="1">
              <a:lnSpc>
                <a:spcPts val="4407"/>
              </a:lnSpc>
              <a:buAutoNum type="arabicPeriod" startAt="1"/>
            </a:pPr>
            <a:r>
              <a:rPr lang="en-US" sz="3264" spc="195">
                <a:solidFill>
                  <a:srgbClr val="FFFFFF"/>
                </a:solidFill>
                <a:latin typeface="Montserrat"/>
              </a:rPr>
              <a:t>Ohio and Las Vegas also contribute to the region's revenue, albeit to a lesser extent.</a:t>
            </a:r>
          </a:p>
          <a:p>
            <a:pPr marL="704802" indent="-352401" lvl="1">
              <a:lnSpc>
                <a:spcPts val="4407"/>
              </a:lnSpc>
              <a:buAutoNum type="arabicPeriod" startAt="1"/>
            </a:pPr>
            <a:r>
              <a:rPr lang="en-US" sz="3264" spc="195">
                <a:solidFill>
                  <a:srgbClr val="FFFFFF"/>
                </a:solidFill>
                <a:latin typeface="Montserrat"/>
                <a:ea typeface="Montserrat"/>
              </a:rPr>
              <a:t>Total revenue for the USA region is 💵 $16.62 million USD.</a:t>
            </a:r>
          </a:p>
          <a:p>
            <a:pPr marL="704802" indent="-352401" lvl="1">
              <a:lnSpc>
                <a:spcPts val="4407"/>
              </a:lnSpc>
              <a:buAutoNum type="arabicPeriod" startAt="1"/>
            </a:pPr>
            <a:r>
              <a:rPr lang="en-US" sz="3264" spc="195">
                <a:solidFill>
                  <a:srgbClr val="FFFFFF"/>
                </a:solidFill>
                <a:latin typeface="Montserrat"/>
              </a:rPr>
              <a:t>Similar to other regions, the company faced challenges in growth due to the impact of the COVID-19 pandemic.</a:t>
            </a:r>
          </a:p>
          <a:p>
            <a:pPr marL="704802" indent="-352401" lvl="1">
              <a:lnSpc>
                <a:spcPts val="4407"/>
              </a:lnSpc>
              <a:buAutoNum type="arabicPeriod" startAt="1"/>
            </a:pPr>
            <a:r>
              <a:rPr lang="en-US" sz="3264" spc="195">
                <a:solidFill>
                  <a:srgbClr val="FFFFFF"/>
                </a:solidFill>
                <a:latin typeface="Montserrat"/>
              </a:rPr>
              <a:t>Smartphone sales emerge as the primary revenue driver, emphasizing the need for strategic adaptation in response to market disruptions</a:t>
            </a:r>
          </a:p>
          <a:p>
            <a:pPr>
              <a:lnSpc>
                <a:spcPts val="4407"/>
              </a:lnSpc>
            </a:pPr>
          </a:p>
          <a:p>
            <a:pPr>
              <a:lnSpc>
                <a:spcPts val="4407"/>
              </a:lnSpc>
              <a:spcBef>
                <a:spcPct val="0"/>
              </a:spcBef>
            </a:pPr>
          </a:p>
          <a:p>
            <a:pPr marL="0" indent="0" lvl="0">
              <a:lnSpc>
                <a:spcPts val="44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88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514615" y="1028700"/>
            <a:ext cx="6123909" cy="8229600"/>
            <a:chOff x="0" y="0"/>
            <a:chExt cx="3663950" cy="49237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19831" t="0" r="-19831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3B5074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699877" y="6753811"/>
            <a:ext cx="4591551" cy="5531272"/>
          </a:xfrm>
          <a:custGeom>
            <a:avLst/>
            <a:gdLst/>
            <a:ahLst/>
            <a:cxnLst/>
            <a:rect r="r" b="b" t="t" l="l"/>
            <a:pathLst>
              <a:path h="5531272" w="4591551">
                <a:moveTo>
                  <a:pt x="0" y="0"/>
                </a:moveTo>
                <a:lnTo>
                  <a:pt x="4591551" y="0"/>
                </a:lnTo>
                <a:lnTo>
                  <a:pt x="4591551" y="5531272"/>
                </a:lnTo>
                <a:lnTo>
                  <a:pt x="0" y="5531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89022" y="1066800"/>
            <a:ext cx="8567081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Helveticish Bold"/>
                <a:ea typeface="Helveticish Bold"/>
              </a:rPr>
              <a:t>Hii 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9022" y="2507668"/>
            <a:ext cx="8353093" cy="6084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829"/>
              </a:lnSpc>
              <a:spcBef>
                <a:spcPct val="0"/>
              </a:spcBef>
            </a:pPr>
            <a:r>
              <a:rPr lang="en-US" sz="3577" spc="214">
                <a:solidFill>
                  <a:srgbClr val="FFFFFF"/>
                </a:solidFill>
                <a:latin typeface="Montserrat"/>
                <a:ea typeface="Montserrat"/>
              </a:rPr>
              <a:t>Greetings! 👋 </a:t>
            </a:r>
            <a:r>
              <a:rPr lang="en-US" sz="3577" spc="214">
                <a:solidFill>
                  <a:srgbClr val="FFFFFF"/>
                </a:solidFill>
                <a:latin typeface="Montserrat Bold"/>
              </a:rPr>
              <a:t>I'm Ashish Sawant</a:t>
            </a:r>
            <a:r>
              <a:rPr lang="en-US" sz="3577" spc="214">
                <a:solidFill>
                  <a:srgbClr val="FFFFFF"/>
                </a:solidFill>
                <a:latin typeface="Montserrat"/>
                <a:ea typeface="Montserrat"/>
              </a:rPr>
              <a:t>, a data analyst with a finance specialisation and an engineering degree. 💼 I've crafted this advanced dashboard using </a:t>
            </a:r>
            <a:r>
              <a:rPr lang="en-US" sz="3577" spc="214">
                <a:solidFill>
                  <a:srgbClr val="FFFFFF"/>
                </a:solidFill>
                <a:latin typeface="Montserrat Bold"/>
              </a:rPr>
              <a:t>Power BI</a:t>
            </a:r>
            <a:r>
              <a:rPr lang="en-US" sz="3577" spc="214">
                <a:solidFill>
                  <a:srgbClr val="FFFFFF"/>
                </a:solidFill>
                <a:latin typeface="Montserrat"/>
                <a:ea typeface="Montserrat"/>
              </a:rPr>
              <a:t> to offer a detailed glimpse into our financial landscape. 📊 Join me as we dive into the intricacies of our data analysis journey! 🚀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96" t="-8677" r="0" b="-151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31727" y="4064786"/>
            <a:ext cx="8815658" cy="328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410"/>
              </a:lnSpc>
            </a:pPr>
            <a:r>
              <a:rPr lang="en-US" sz="12664">
                <a:solidFill>
                  <a:srgbClr val="FFFFFF"/>
                </a:solidFill>
                <a:latin typeface="Helveticish Bold"/>
              </a:rPr>
              <a:t>Thank you very much!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31727" y="2944203"/>
            <a:ext cx="7965946" cy="660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64"/>
              </a:lnSpc>
            </a:pPr>
            <a:r>
              <a:rPr lang="en-US" sz="4472">
                <a:solidFill>
                  <a:srgbClr val="FFFFFF"/>
                </a:solidFill>
                <a:latin typeface="Helveticish"/>
              </a:rPr>
              <a:t>Financial Analysis Dashboard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88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99877" y="6753811"/>
            <a:ext cx="4591551" cy="5531272"/>
          </a:xfrm>
          <a:custGeom>
            <a:avLst/>
            <a:gdLst/>
            <a:ahLst/>
            <a:cxnLst/>
            <a:rect r="r" b="b" t="t" l="l"/>
            <a:pathLst>
              <a:path h="5531272" w="4591551">
                <a:moveTo>
                  <a:pt x="0" y="0"/>
                </a:moveTo>
                <a:lnTo>
                  <a:pt x="4591551" y="0"/>
                </a:lnTo>
                <a:lnTo>
                  <a:pt x="4591551" y="5531272"/>
                </a:lnTo>
                <a:lnTo>
                  <a:pt x="0" y="5531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95781" y="1028700"/>
            <a:ext cx="3542713" cy="3401005"/>
          </a:xfrm>
          <a:custGeom>
            <a:avLst/>
            <a:gdLst/>
            <a:ahLst/>
            <a:cxnLst/>
            <a:rect r="r" b="b" t="t" l="l"/>
            <a:pathLst>
              <a:path h="3401005" w="3542713">
                <a:moveTo>
                  <a:pt x="0" y="0"/>
                </a:moveTo>
                <a:lnTo>
                  <a:pt x="3542713" y="0"/>
                </a:lnTo>
                <a:lnTo>
                  <a:pt x="3542713" y="3401005"/>
                </a:lnTo>
                <a:lnTo>
                  <a:pt x="0" y="3401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10389" y="5143500"/>
            <a:ext cx="6785264" cy="4114800"/>
          </a:xfrm>
          <a:custGeom>
            <a:avLst/>
            <a:gdLst/>
            <a:ahLst/>
            <a:cxnLst/>
            <a:rect r="r" b="b" t="t" l="l"/>
            <a:pathLst>
              <a:path h="4114800" w="6785264">
                <a:moveTo>
                  <a:pt x="0" y="0"/>
                </a:moveTo>
                <a:lnTo>
                  <a:pt x="6785263" y="0"/>
                </a:lnTo>
                <a:lnTo>
                  <a:pt x="67852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003" r="0" b="-600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21632" y="1028700"/>
            <a:ext cx="2637668" cy="3649797"/>
          </a:xfrm>
          <a:custGeom>
            <a:avLst/>
            <a:gdLst/>
            <a:ahLst/>
            <a:cxnLst/>
            <a:rect r="r" b="b" t="t" l="l"/>
            <a:pathLst>
              <a:path h="3649797" w="2637668">
                <a:moveTo>
                  <a:pt x="0" y="0"/>
                </a:moveTo>
                <a:lnTo>
                  <a:pt x="2637668" y="0"/>
                </a:lnTo>
                <a:lnTo>
                  <a:pt x="2637668" y="3649797"/>
                </a:lnTo>
                <a:lnTo>
                  <a:pt x="0" y="36497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71206"/>
            <a:ext cx="8567081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Helveticish 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601604"/>
            <a:ext cx="8567081" cy="6166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99" spc="167">
                <a:solidFill>
                  <a:srgbClr val="FFFFFF"/>
                </a:solidFill>
                <a:latin typeface="Montserrat"/>
                <a:ea typeface="Montserrat"/>
              </a:rPr>
              <a:t>📊 Welcome to our presentation on the Financial Analysis Dashboard!</a:t>
            </a:r>
          </a:p>
          <a:p>
            <a:pPr>
              <a:lnSpc>
                <a:spcPts val="3779"/>
              </a:lnSpc>
            </a:pPr>
            <a:r>
              <a:rPr lang="en-US" sz="2799" spc="167">
                <a:solidFill>
                  <a:srgbClr val="FFFFFF"/>
                </a:solidFill>
                <a:latin typeface="Montserrat"/>
                <a:ea typeface="Montserrat"/>
              </a:rPr>
              <a:t>🌏 Explore revenue data from three distinct regions: Asia, UK, and USA.</a:t>
            </a:r>
          </a:p>
          <a:p>
            <a:pPr>
              <a:lnSpc>
                <a:spcPts val="3779"/>
              </a:lnSpc>
            </a:pPr>
            <a:r>
              <a:rPr lang="en-US" sz="2799" spc="167">
                <a:solidFill>
                  <a:srgbClr val="FFFFFF"/>
                </a:solidFill>
                <a:latin typeface="Montserrat"/>
                <a:ea typeface="Montserrat"/>
              </a:rPr>
              <a:t>💼 Gain insights into revenue generated by different products and sales representatives.</a:t>
            </a:r>
          </a:p>
          <a:p>
            <a:pPr>
              <a:lnSpc>
                <a:spcPts val="3779"/>
              </a:lnSpc>
            </a:pPr>
            <a:r>
              <a:rPr lang="en-US" sz="2799" spc="167">
                <a:solidFill>
                  <a:srgbClr val="FFFFFF"/>
                </a:solidFill>
                <a:latin typeface="Montserrat"/>
                <a:ea typeface="Montserrat"/>
              </a:rPr>
              <a:t>📈 Analyze growth rates to understand the company's performance dynamics.</a:t>
            </a:r>
          </a:p>
          <a:p>
            <a:pPr>
              <a:lnSpc>
                <a:spcPts val="3779"/>
              </a:lnSpc>
            </a:pPr>
            <a:r>
              <a:rPr lang="en-US" sz="2799" spc="167">
                <a:solidFill>
                  <a:srgbClr val="FFFFFF"/>
                </a:solidFill>
                <a:latin typeface="Montserrat"/>
                <a:ea typeface="Montserrat"/>
              </a:rPr>
              <a:t>💡 Uncover strategic opportunities for driving sustainable growth.</a:t>
            </a:r>
          </a:p>
          <a:p>
            <a:pPr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99" spc="167">
                <a:solidFill>
                  <a:srgbClr val="FFFFFF"/>
                </a:solidFill>
                <a:latin typeface="Montserrat"/>
                <a:ea typeface="Montserrat"/>
              </a:rPr>
              <a:t>🔍 Join me as I navigate through the dashboard to unlock actionable insights!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BF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171851" y="0"/>
            <a:ext cx="7654887" cy="10287000"/>
            <a:chOff x="0" y="0"/>
            <a:chExt cx="3663950" cy="49237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20289" t="0" r="-2028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E2BFB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292821" y="-1049527"/>
            <a:ext cx="11023939" cy="12386053"/>
            <a:chOff x="0" y="0"/>
            <a:chExt cx="2903424" cy="32621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03424" cy="3262170"/>
            </a:xfrm>
            <a:custGeom>
              <a:avLst/>
              <a:gdLst/>
              <a:ahLst/>
              <a:cxnLst/>
              <a:rect r="r" b="b" t="t" l="l"/>
              <a:pathLst>
                <a:path h="3262170" w="2903424">
                  <a:moveTo>
                    <a:pt x="0" y="0"/>
                  </a:moveTo>
                  <a:lnTo>
                    <a:pt x="2903424" y="0"/>
                  </a:lnTo>
                  <a:lnTo>
                    <a:pt x="2903424" y="3262170"/>
                  </a:lnTo>
                  <a:lnTo>
                    <a:pt x="0" y="3262170"/>
                  </a:lnTo>
                  <a:close/>
                </a:path>
              </a:pathLst>
            </a:custGeom>
            <a:solidFill>
              <a:srgbClr val="3B507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903424" cy="3290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073518" y="8981140"/>
            <a:ext cx="7315200" cy="4069911"/>
          </a:xfrm>
          <a:custGeom>
            <a:avLst/>
            <a:gdLst/>
            <a:ahLst/>
            <a:cxnLst/>
            <a:rect r="r" b="b" t="t" l="l"/>
            <a:pathLst>
              <a:path h="4069911" w="7315200">
                <a:moveTo>
                  <a:pt x="0" y="0"/>
                </a:moveTo>
                <a:lnTo>
                  <a:pt x="7315200" y="0"/>
                </a:lnTo>
                <a:lnTo>
                  <a:pt x="7315200" y="4069911"/>
                </a:lnTo>
                <a:lnTo>
                  <a:pt x="0" y="4069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0005" y="4573905"/>
            <a:ext cx="7177883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Helveticish Bold"/>
              </a:rPr>
              <a:t>ASIA REGION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A1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49290" y="8957655"/>
            <a:ext cx="7315200" cy="4069911"/>
          </a:xfrm>
          <a:custGeom>
            <a:avLst/>
            <a:gdLst/>
            <a:ahLst/>
            <a:cxnLst/>
            <a:rect r="r" b="b" t="t" l="l"/>
            <a:pathLst>
              <a:path h="4069911" w="7315200">
                <a:moveTo>
                  <a:pt x="0" y="0"/>
                </a:moveTo>
                <a:lnTo>
                  <a:pt x="7315200" y="0"/>
                </a:lnTo>
                <a:lnTo>
                  <a:pt x="7315200" y="4069911"/>
                </a:lnTo>
                <a:lnTo>
                  <a:pt x="0" y="406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402402" y="-2455166"/>
            <a:ext cx="7315200" cy="4069911"/>
          </a:xfrm>
          <a:custGeom>
            <a:avLst/>
            <a:gdLst/>
            <a:ahLst/>
            <a:cxnLst/>
            <a:rect r="r" b="b" t="t" l="l"/>
            <a:pathLst>
              <a:path h="4069911" w="7315200">
                <a:moveTo>
                  <a:pt x="0" y="0"/>
                </a:moveTo>
                <a:lnTo>
                  <a:pt x="7315200" y="0"/>
                </a:lnTo>
                <a:lnTo>
                  <a:pt x="7315200" y="4069911"/>
                </a:lnTo>
                <a:lnTo>
                  <a:pt x="0" y="406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51728"/>
            <a:ext cx="16230600" cy="9183544"/>
          </a:xfrm>
          <a:custGeom>
            <a:avLst/>
            <a:gdLst/>
            <a:ahLst/>
            <a:cxnLst/>
            <a:rect r="r" b="b" t="t" l="l"/>
            <a:pathLst>
              <a:path h="9183544" w="16230600">
                <a:moveTo>
                  <a:pt x="0" y="0"/>
                </a:moveTo>
                <a:lnTo>
                  <a:pt x="16230600" y="0"/>
                </a:lnTo>
                <a:lnTo>
                  <a:pt x="16230600" y="9183544"/>
                </a:lnTo>
                <a:lnTo>
                  <a:pt x="0" y="9183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A1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49290" y="8957655"/>
            <a:ext cx="7315200" cy="4069911"/>
          </a:xfrm>
          <a:custGeom>
            <a:avLst/>
            <a:gdLst/>
            <a:ahLst/>
            <a:cxnLst/>
            <a:rect r="r" b="b" t="t" l="l"/>
            <a:pathLst>
              <a:path h="4069911" w="7315200">
                <a:moveTo>
                  <a:pt x="0" y="0"/>
                </a:moveTo>
                <a:lnTo>
                  <a:pt x="7315200" y="0"/>
                </a:lnTo>
                <a:lnTo>
                  <a:pt x="7315200" y="4069911"/>
                </a:lnTo>
                <a:lnTo>
                  <a:pt x="0" y="406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44701" y="-766504"/>
            <a:ext cx="7315200" cy="4109812"/>
          </a:xfrm>
          <a:custGeom>
            <a:avLst/>
            <a:gdLst/>
            <a:ahLst/>
            <a:cxnLst/>
            <a:rect r="r" b="b" t="t" l="l"/>
            <a:pathLst>
              <a:path h="4109812" w="7315200">
                <a:moveTo>
                  <a:pt x="0" y="0"/>
                </a:moveTo>
                <a:lnTo>
                  <a:pt x="7315200" y="0"/>
                </a:lnTo>
                <a:lnTo>
                  <a:pt x="7315200" y="4109813"/>
                </a:lnTo>
                <a:lnTo>
                  <a:pt x="0" y="4109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07522" y="718807"/>
            <a:ext cx="8672492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elveticish Bold"/>
              </a:rPr>
              <a:t>Key Insights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7522" y="2154868"/>
            <a:ext cx="15651778" cy="7300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3135" indent="-351567" lvl="1">
              <a:lnSpc>
                <a:spcPts val="4396"/>
              </a:lnSpc>
              <a:buAutoNum type="arabicPeriod" startAt="1"/>
            </a:pPr>
            <a:r>
              <a:rPr lang="en-US" sz="3256" spc="195">
                <a:solidFill>
                  <a:srgbClr val="FFFFFF"/>
                </a:solidFill>
                <a:latin typeface="Montserrat Medium"/>
                <a:ea typeface="Montserrat Medium"/>
              </a:rPr>
              <a:t>Singapore leads in revenue generation with 💰 $33 million USD, driven mainly by smartphone sales, which contribute 50% of the total revenue.</a:t>
            </a:r>
          </a:p>
          <a:p>
            <a:pPr marL="703135" indent="-351567" lvl="1">
              <a:lnSpc>
                <a:spcPts val="4396"/>
              </a:lnSpc>
              <a:buAutoNum type="arabicPeriod" startAt="1"/>
            </a:pPr>
            <a:r>
              <a:rPr lang="en-US" sz="3256" spc="195">
                <a:solidFill>
                  <a:srgbClr val="FFFFFF"/>
                </a:solidFill>
                <a:latin typeface="Montserrat Medium"/>
              </a:rPr>
              <a:t>Hong Kong, Taiwan, and Japan are also significant contributors to the region's total revenue.</a:t>
            </a:r>
          </a:p>
          <a:p>
            <a:pPr marL="703135" indent="-351567" lvl="1">
              <a:lnSpc>
                <a:spcPts val="4396"/>
              </a:lnSpc>
              <a:buAutoNum type="arabicPeriod" startAt="1"/>
            </a:pPr>
            <a:r>
              <a:rPr lang="en-US" sz="3256" spc="195">
                <a:solidFill>
                  <a:srgbClr val="FFFFFF"/>
                </a:solidFill>
                <a:latin typeface="Montserrat Medium"/>
              </a:rPr>
              <a:t>The company experienced a decreasing growth rate due to the COVID-19 pandemic impacting sales from 2019 to 2020.</a:t>
            </a:r>
          </a:p>
          <a:p>
            <a:pPr marL="703135" indent="-351567" lvl="1">
              <a:lnSpc>
                <a:spcPts val="4396"/>
              </a:lnSpc>
              <a:buAutoNum type="arabicPeriod" startAt="1"/>
            </a:pPr>
            <a:r>
              <a:rPr lang="en-US" sz="3256" spc="195">
                <a:solidFill>
                  <a:srgbClr val="FFFFFF"/>
                </a:solidFill>
                <a:latin typeface="Montserrat Medium"/>
                <a:ea typeface="Montserrat Medium"/>
              </a:rPr>
              <a:t>Total revenue for the Asia region amounts to 💵 $78.65 million USD.</a:t>
            </a:r>
          </a:p>
          <a:p>
            <a:pPr marL="703135" indent="-351567" lvl="1">
              <a:lnSpc>
                <a:spcPts val="4396"/>
              </a:lnSpc>
              <a:buAutoNum type="arabicPeriod" startAt="1"/>
            </a:pPr>
            <a:r>
              <a:rPr lang="en-US" sz="3256" spc="195">
                <a:solidFill>
                  <a:srgbClr val="FFFFFF"/>
                </a:solidFill>
                <a:latin typeface="Montserrat Medium"/>
              </a:rPr>
              <a:t>Smartphone sales play a critical role in revenue generation across all countries in the region.</a:t>
            </a:r>
          </a:p>
          <a:p>
            <a:pPr>
              <a:lnSpc>
                <a:spcPts val="4396"/>
              </a:lnSpc>
              <a:spcBef>
                <a:spcPct val="0"/>
              </a:spcBef>
            </a:pPr>
          </a:p>
          <a:p>
            <a:pPr marL="0" indent="0" lvl="0">
              <a:lnSpc>
                <a:spcPts val="53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BF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171851" y="0"/>
            <a:ext cx="7654887" cy="10287000"/>
            <a:chOff x="0" y="0"/>
            <a:chExt cx="3663950" cy="49237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0" t="-1265" r="0" b="-126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E2BFB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292821" y="-1049527"/>
            <a:ext cx="11023939" cy="12386053"/>
            <a:chOff x="0" y="0"/>
            <a:chExt cx="2903424" cy="32621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03424" cy="3262170"/>
            </a:xfrm>
            <a:custGeom>
              <a:avLst/>
              <a:gdLst/>
              <a:ahLst/>
              <a:cxnLst/>
              <a:rect r="r" b="b" t="t" l="l"/>
              <a:pathLst>
                <a:path h="3262170" w="2903424">
                  <a:moveTo>
                    <a:pt x="0" y="0"/>
                  </a:moveTo>
                  <a:lnTo>
                    <a:pt x="2903424" y="0"/>
                  </a:lnTo>
                  <a:lnTo>
                    <a:pt x="2903424" y="3262170"/>
                  </a:lnTo>
                  <a:lnTo>
                    <a:pt x="0" y="3262170"/>
                  </a:lnTo>
                  <a:close/>
                </a:path>
              </a:pathLst>
            </a:custGeom>
            <a:solidFill>
              <a:srgbClr val="3B507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903424" cy="3290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073518" y="8981140"/>
            <a:ext cx="7315200" cy="4069911"/>
          </a:xfrm>
          <a:custGeom>
            <a:avLst/>
            <a:gdLst/>
            <a:ahLst/>
            <a:cxnLst/>
            <a:rect r="r" b="b" t="t" l="l"/>
            <a:pathLst>
              <a:path h="4069911" w="7315200">
                <a:moveTo>
                  <a:pt x="0" y="0"/>
                </a:moveTo>
                <a:lnTo>
                  <a:pt x="7315200" y="0"/>
                </a:lnTo>
                <a:lnTo>
                  <a:pt x="7315200" y="4069911"/>
                </a:lnTo>
                <a:lnTo>
                  <a:pt x="0" y="4069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0005" y="4573905"/>
            <a:ext cx="7177883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Helveticish Bold"/>
              </a:rPr>
              <a:t>U.K. REGION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A1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49290" y="8957655"/>
            <a:ext cx="7315200" cy="4069911"/>
          </a:xfrm>
          <a:custGeom>
            <a:avLst/>
            <a:gdLst/>
            <a:ahLst/>
            <a:cxnLst/>
            <a:rect r="r" b="b" t="t" l="l"/>
            <a:pathLst>
              <a:path h="4069911" w="7315200">
                <a:moveTo>
                  <a:pt x="0" y="0"/>
                </a:moveTo>
                <a:lnTo>
                  <a:pt x="7315200" y="0"/>
                </a:lnTo>
                <a:lnTo>
                  <a:pt x="7315200" y="4069911"/>
                </a:lnTo>
                <a:lnTo>
                  <a:pt x="0" y="406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402402" y="-2455166"/>
            <a:ext cx="7315200" cy="4069911"/>
          </a:xfrm>
          <a:custGeom>
            <a:avLst/>
            <a:gdLst/>
            <a:ahLst/>
            <a:cxnLst/>
            <a:rect r="r" b="b" t="t" l="l"/>
            <a:pathLst>
              <a:path h="4069911" w="7315200">
                <a:moveTo>
                  <a:pt x="0" y="0"/>
                </a:moveTo>
                <a:lnTo>
                  <a:pt x="7315200" y="0"/>
                </a:lnTo>
                <a:lnTo>
                  <a:pt x="7315200" y="4069911"/>
                </a:lnTo>
                <a:lnTo>
                  <a:pt x="0" y="406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9622" y="707146"/>
            <a:ext cx="15688757" cy="8872708"/>
          </a:xfrm>
          <a:custGeom>
            <a:avLst/>
            <a:gdLst/>
            <a:ahLst/>
            <a:cxnLst/>
            <a:rect r="r" b="b" t="t" l="l"/>
            <a:pathLst>
              <a:path h="8872708" w="15688757">
                <a:moveTo>
                  <a:pt x="0" y="0"/>
                </a:moveTo>
                <a:lnTo>
                  <a:pt x="15688756" y="0"/>
                </a:lnTo>
                <a:lnTo>
                  <a:pt x="15688756" y="8872708"/>
                </a:lnTo>
                <a:lnTo>
                  <a:pt x="0" y="8872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A1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49290" y="8957655"/>
            <a:ext cx="7315200" cy="4069911"/>
          </a:xfrm>
          <a:custGeom>
            <a:avLst/>
            <a:gdLst/>
            <a:ahLst/>
            <a:cxnLst/>
            <a:rect r="r" b="b" t="t" l="l"/>
            <a:pathLst>
              <a:path h="4069911" w="7315200">
                <a:moveTo>
                  <a:pt x="0" y="0"/>
                </a:moveTo>
                <a:lnTo>
                  <a:pt x="7315200" y="0"/>
                </a:lnTo>
                <a:lnTo>
                  <a:pt x="7315200" y="4069911"/>
                </a:lnTo>
                <a:lnTo>
                  <a:pt x="0" y="406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44701" y="-766504"/>
            <a:ext cx="7315200" cy="4109812"/>
          </a:xfrm>
          <a:custGeom>
            <a:avLst/>
            <a:gdLst/>
            <a:ahLst/>
            <a:cxnLst/>
            <a:rect r="r" b="b" t="t" l="l"/>
            <a:pathLst>
              <a:path h="4109812" w="7315200">
                <a:moveTo>
                  <a:pt x="0" y="0"/>
                </a:moveTo>
                <a:lnTo>
                  <a:pt x="7315200" y="0"/>
                </a:lnTo>
                <a:lnTo>
                  <a:pt x="7315200" y="4109813"/>
                </a:lnTo>
                <a:lnTo>
                  <a:pt x="0" y="4109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07522" y="718807"/>
            <a:ext cx="8672492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elveticish Bold"/>
              </a:rPr>
              <a:t>Key Insights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5102" y="2145343"/>
            <a:ext cx="15197964" cy="6767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3835" indent="-351917" lvl="1">
              <a:lnSpc>
                <a:spcPts val="4401"/>
              </a:lnSpc>
              <a:buAutoNum type="arabicPeriod" startAt="1"/>
            </a:pPr>
            <a:r>
              <a:rPr lang="en-US" sz="3260" spc="195">
                <a:solidFill>
                  <a:srgbClr val="FFFFFF"/>
                </a:solidFill>
                <a:latin typeface="Montserrat Medium"/>
                <a:ea typeface="Montserrat Medium"/>
              </a:rPr>
              <a:t>England generates the highest revenue at 💷 USD 24 million, with smartphone sales contributing 68% of the total revenue.</a:t>
            </a:r>
          </a:p>
          <a:p>
            <a:pPr marL="703835" indent="-351917" lvl="1">
              <a:lnSpc>
                <a:spcPts val="4987"/>
              </a:lnSpc>
              <a:buAutoNum type="arabicPeriod" startAt="1"/>
            </a:pPr>
            <a:r>
              <a:rPr lang="en-US" sz="3260" spc="195">
                <a:solidFill>
                  <a:srgbClr val="FFFFFF"/>
                </a:solidFill>
                <a:latin typeface="Montserrat Medium"/>
              </a:rPr>
              <a:t>Wales also contributes to the region's revenue, although to a lesser extent.</a:t>
            </a:r>
          </a:p>
          <a:p>
            <a:pPr marL="703835" indent="-351917" lvl="1">
              <a:lnSpc>
                <a:spcPts val="4401"/>
              </a:lnSpc>
              <a:buAutoNum type="arabicPeriod" startAt="1"/>
            </a:pPr>
            <a:r>
              <a:rPr lang="en-US" sz="3260" spc="195">
                <a:solidFill>
                  <a:srgbClr val="FFFFFF"/>
                </a:solidFill>
                <a:latin typeface="Montserrat Medium"/>
              </a:rPr>
              <a:t>The growth rate remained stable from August 2018 to May 2019 but declined afterward due to the COVID-19 pandemic.</a:t>
            </a:r>
          </a:p>
          <a:p>
            <a:pPr marL="703835" indent="-351917" lvl="1">
              <a:lnSpc>
                <a:spcPts val="4401"/>
              </a:lnSpc>
              <a:buAutoNum type="arabicPeriod" startAt="1"/>
            </a:pPr>
            <a:r>
              <a:rPr lang="en-US" sz="3260" spc="195">
                <a:solidFill>
                  <a:srgbClr val="FFFFFF"/>
                </a:solidFill>
                <a:latin typeface="Montserrat Medium"/>
                <a:ea typeface="Montserrat Medium"/>
              </a:rPr>
              <a:t>Total revenue for the UK region stands at 💷 $32.14 million USD.</a:t>
            </a:r>
          </a:p>
          <a:p>
            <a:pPr marL="703835" indent="-351917" lvl="1">
              <a:lnSpc>
                <a:spcPts val="4401"/>
              </a:lnSpc>
              <a:buAutoNum type="arabicPeriod" startAt="1"/>
            </a:pPr>
            <a:r>
              <a:rPr lang="en-US" sz="3260" spc="195">
                <a:solidFill>
                  <a:srgbClr val="FFFFFF"/>
                </a:solidFill>
                <a:latin typeface="Montserrat Medium"/>
              </a:rPr>
              <a:t>The company's reliance on smartphone sales underscores the importance of adapting to changing market conditions.</a:t>
            </a:r>
          </a:p>
          <a:p>
            <a:pPr>
              <a:lnSpc>
                <a:spcPts val="4401"/>
              </a:lnSpc>
              <a:spcBef>
                <a:spcPct val="0"/>
              </a:spcBef>
            </a:pPr>
          </a:p>
          <a:p>
            <a:pPr marL="0" indent="0" lvl="0">
              <a:lnSpc>
                <a:spcPts val="440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BF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171851" y="0"/>
            <a:ext cx="7654887" cy="10287000"/>
            <a:chOff x="0" y="0"/>
            <a:chExt cx="3663950" cy="49237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49342" t="0" r="-49342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E2BFB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292821" y="-1049527"/>
            <a:ext cx="11023939" cy="12386053"/>
            <a:chOff x="0" y="0"/>
            <a:chExt cx="2903424" cy="32621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03424" cy="3262170"/>
            </a:xfrm>
            <a:custGeom>
              <a:avLst/>
              <a:gdLst/>
              <a:ahLst/>
              <a:cxnLst/>
              <a:rect r="r" b="b" t="t" l="l"/>
              <a:pathLst>
                <a:path h="3262170" w="2903424">
                  <a:moveTo>
                    <a:pt x="0" y="0"/>
                  </a:moveTo>
                  <a:lnTo>
                    <a:pt x="2903424" y="0"/>
                  </a:lnTo>
                  <a:lnTo>
                    <a:pt x="2903424" y="3262170"/>
                  </a:lnTo>
                  <a:lnTo>
                    <a:pt x="0" y="3262170"/>
                  </a:lnTo>
                  <a:close/>
                </a:path>
              </a:pathLst>
            </a:custGeom>
            <a:solidFill>
              <a:srgbClr val="3B507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903424" cy="3290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073518" y="8981140"/>
            <a:ext cx="7315200" cy="4069911"/>
          </a:xfrm>
          <a:custGeom>
            <a:avLst/>
            <a:gdLst/>
            <a:ahLst/>
            <a:cxnLst/>
            <a:rect r="r" b="b" t="t" l="l"/>
            <a:pathLst>
              <a:path h="4069911" w="7315200">
                <a:moveTo>
                  <a:pt x="0" y="0"/>
                </a:moveTo>
                <a:lnTo>
                  <a:pt x="7315200" y="0"/>
                </a:lnTo>
                <a:lnTo>
                  <a:pt x="7315200" y="4069911"/>
                </a:lnTo>
                <a:lnTo>
                  <a:pt x="0" y="4069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521950"/>
            <a:ext cx="7489610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Helveticish Bold"/>
              </a:rPr>
              <a:t>U.S.A. REGION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DAGEDkGHWPM</dc:identifier>
  <dcterms:modified xsi:type="dcterms:W3CDTF">2011-08-01T06:04:30Z</dcterms:modified>
  <cp:revision>1</cp:revision>
  <dc:title>Blue and Beige Minimalist Annual Report Presentation</dc:title>
</cp:coreProperties>
</file>